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6"/>
  </p:notesMasterIdLst>
  <p:sldIdLst>
    <p:sldId id="256" r:id="rId2"/>
    <p:sldId id="262" r:id="rId3"/>
    <p:sldId id="283" r:id="rId4"/>
    <p:sldId id="279" r:id="rId5"/>
    <p:sldId id="271" r:id="rId6"/>
    <p:sldId id="290" r:id="rId7"/>
    <p:sldId id="284" r:id="rId8"/>
    <p:sldId id="286" r:id="rId9"/>
    <p:sldId id="287" r:id="rId10"/>
    <p:sldId id="288" r:id="rId11"/>
    <p:sldId id="289" r:id="rId12"/>
    <p:sldId id="281" r:id="rId13"/>
    <p:sldId id="282" r:id="rId14"/>
    <p:sldId id="280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Black" panose="00000A00000000000000" pitchFamily="2" charset="0"/>
      <p:bold r:id="rId22"/>
      <p:boldItalic r:id="rId23"/>
    </p:embeddedFont>
    <p:embeddedFont>
      <p:font typeface="PT Sans" panose="020B050302020302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42BDF9-FCF6-448A-B3D7-F6E94BF0CAAE}">
  <a:tblStyle styleId="{A142BDF9-FCF6-448A-B3D7-F6E94BF0CA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469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" name="Google Shape;1405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" name="Google Shape;1994;g1734a882cf6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" name="Google Shape;1995;g1734a882cf6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734a882cf6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734a882cf6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0609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>
            <a:spLocks noGrp="1"/>
          </p:cNvSpPr>
          <p:nvPr>
            <p:ph type="title" hasCustomPrompt="1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>
            <a:spLocks noGrp="1"/>
          </p:cNvSpPr>
          <p:nvPr>
            <p:ph type="subTitle" idx="1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78" name="Google Shape;978;p28"/>
          <p:cNvSpPr txBox="1">
            <a:spLocks noGrp="1"/>
          </p:cNvSpPr>
          <p:nvPr>
            <p:ph type="subTitle" idx="2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79" name="Google Shape;979;p28"/>
          <p:cNvSpPr txBox="1">
            <a:spLocks noGrp="1"/>
          </p:cNvSpPr>
          <p:nvPr>
            <p:ph type="title" idx="3" hasCustomPrompt="1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>
            <a:spLocks noGrp="1"/>
          </p:cNvSpPr>
          <p:nvPr>
            <p:ph type="subTitle" idx="4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1" name="Google Shape;981;p28"/>
          <p:cNvSpPr txBox="1">
            <a:spLocks noGrp="1"/>
          </p:cNvSpPr>
          <p:nvPr>
            <p:ph type="subTitle" idx="5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2" name="Google Shape;982;p28"/>
          <p:cNvSpPr txBox="1">
            <a:spLocks noGrp="1"/>
          </p:cNvSpPr>
          <p:nvPr>
            <p:ph type="title" idx="6" hasCustomPrompt="1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>
            <a:spLocks noGrp="1"/>
          </p:cNvSpPr>
          <p:nvPr>
            <p:ph type="subTitle" idx="7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84" name="Google Shape;984;p28"/>
          <p:cNvSpPr txBox="1">
            <a:spLocks noGrp="1"/>
          </p:cNvSpPr>
          <p:nvPr>
            <p:ph type="subTitle" idx="8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985" name="Google Shape;985;p2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8" r:id="rId5"/>
    <p:sldLayoutId id="2147483671" r:id="rId6"/>
    <p:sldLayoutId id="2147483674" r:id="rId7"/>
    <p:sldLayoutId id="2147483677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9" name="Google Shape;1239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6663225" y="124238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0" name="Google Shape;1250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7630172" y="519339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133333" y="861059"/>
            <a:ext cx="7033369" cy="13440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algn="ctr">
              <a:spcBef>
                <a:spcPts val="0"/>
              </a:spcBef>
              <a:spcAft>
                <a:spcPts val="600"/>
              </a:spcAft>
            </a:pPr>
            <a:r>
              <a:rPr lang="en-US" sz="3600" b="1" kern="2400" dirty="0">
                <a:effectLst/>
                <a:latin typeface="Montserrat Black" panose="00000A00000000000000" pitchFamily="2" charset="0"/>
                <a:ea typeface="MS Mincho" panose="02020609040205080304" pitchFamily="49" charset="-128"/>
              </a:rPr>
              <a:t>Play to Learn: Tic-Tac-Toe Using </a:t>
            </a:r>
            <a:r>
              <a:rPr lang="en-US" sz="3600" b="1" dirty="0">
                <a:latin typeface="Montserrat Black" panose="00000A00000000000000" pitchFamily="2" charset="0"/>
              </a:rPr>
              <a:t>Deep Q-Network</a:t>
            </a:r>
            <a:endParaRPr lang="en-US" sz="3600" b="1" dirty="0">
              <a:latin typeface="Montserrat Black" panose="00000A00000000000000" pitchFamily="2" charset="0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B306-B6D6-1BAC-8364-A74F9E6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78" y="249568"/>
            <a:ext cx="7704000" cy="572700"/>
          </a:xfrm>
        </p:spPr>
        <p:txBody>
          <a:bodyPr/>
          <a:lstStyle/>
          <a:p>
            <a:r>
              <a:rPr lang="en-US" sz="2800" b="1" dirty="0"/>
              <a:t>Results</a:t>
            </a:r>
            <a:endParaRPr lang="en-US" sz="4400" dirty="0"/>
          </a:p>
        </p:txBody>
      </p:sp>
      <p:pic>
        <p:nvPicPr>
          <p:cNvPr id="4" name="Picture 3" descr="A graph of a person&#10;&#10;AI-generated content may be incorrect.">
            <a:extLst>
              <a:ext uri="{FF2B5EF4-FFF2-40B4-BE49-F238E27FC236}">
                <a16:creationId xmlns:a16="http://schemas.microsoft.com/office/drawing/2014/main" id="{B9C9A1E1-DC93-F8DB-2C8E-4363036C4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270" y="1031378"/>
            <a:ext cx="4263521" cy="3049969"/>
          </a:xfrm>
          <a:prstGeom prst="rect">
            <a:avLst/>
          </a:prstGeom>
        </p:spPr>
      </p:pic>
      <p:pic>
        <p:nvPicPr>
          <p:cNvPr id="6" name="Picture 5" descr="A graph showing the growth of a training loss&#10;&#10;AI-generated content may be incorrect.">
            <a:extLst>
              <a:ext uri="{FF2B5EF4-FFF2-40B4-BE49-F238E27FC236}">
                <a16:creationId xmlns:a16="http://schemas.microsoft.com/office/drawing/2014/main" id="{F2CF393A-8F38-7310-481D-6D1E9BD79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1211" y="1031377"/>
            <a:ext cx="4326672" cy="304996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BF5958-3003-D33A-F584-F5992522AD35}"/>
              </a:ext>
            </a:extLst>
          </p:cNvPr>
          <p:cNvSpPr txBox="1"/>
          <p:nvPr/>
        </p:nvSpPr>
        <p:spPr>
          <a:xfrm>
            <a:off x="565723" y="4186378"/>
            <a:ext cx="2993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7: </a:t>
            </a: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Epsilon Decay over Episodes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4BF980-CE51-3AD2-FDB5-FAFBE2B02B56}"/>
              </a:ext>
            </a:extLst>
          </p:cNvPr>
          <p:cNvSpPr txBox="1"/>
          <p:nvPr/>
        </p:nvSpPr>
        <p:spPr>
          <a:xfrm>
            <a:off x="4371278" y="4186378"/>
            <a:ext cx="4810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8: </a:t>
            </a: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Training Loss Progression of Deep Q-Network (DQN)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7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B306-B6D6-1BAC-8364-A74F9E6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712" y="234700"/>
            <a:ext cx="7704000" cy="572700"/>
          </a:xfrm>
        </p:spPr>
        <p:txBody>
          <a:bodyPr/>
          <a:lstStyle/>
          <a:p>
            <a:r>
              <a:rPr lang="en-US" sz="2800" b="1" dirty="0"/>
              <a:t>Results</a:t>
            </a:r>
            <a:endParaRPr lang="en-US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BF5958-3003-D33A-F584-F5992522AD35}"/>
              </a:ext>
            </a:extLst>
          </p:cNvPr>
          <p:cNvSpPr txBox="1"/>
          <p:nvPr/>
        </p:nvSpPr>
        <p:spPr>
          <a:xfrm>
            <a:off x="409605" y="4208680"/>
            <a:ext cx="3440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9: </a:t>
            </a: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Rolling Performance over Episodes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3934E704-D8AA-7613-F792-E0CBBD846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60" y="1046246"/>
            <a:ext cx="4066237" cy="3042533"/>
          </a:xfrm>
          <a:prstGeom prst="rect">
            <a:avLst/>
          </a:prstGeom>
        </p:spPr>
      </p:pic>
      <p:pic>
        <p:nvPicPr>
          <p:cNvPr id="10" name="Picture 9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432A9A7-2BA7-0888-00D1-2BD6D7A1F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225" y="1046246"/>
            <a:ext cx="4475115" cy="30425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074BA7-B4C8-CA79-FAAF-51224552C44C}"/>
              </a:ext>
            </a:extLst>
          </p:cNvPr>
          <p:cNvSpPr txBox="1"/>
          <p:nvPr/>
        </p:nvSpPr>
        <p:spPr>
          <a:xfrm>
            <a:off x="4070921" y="4208679"/>
            <a:ext cx="51603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10: </a:t>
            </a:r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Win, Draw, and Loss Rates of DQN Agent Over Episodes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629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CEC1A88-512A-A045-9E86-3BF6396FFA1C}"/>
              </a:ext>
            </a:extLst>
          </p:cNvPr>
          <p:cNvSpPr txBox="1"/>
          <p:nvPr/>
        </p:nvSpPr>
        <p:spPr>
          <a:xfrm>
            <a:off x="2412845" y="269580"/>
            <a:ext cx="421423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Montserrat Black" panose="00000A00000000000000" pitchFamily="2" charset="0"/>
              </a:rPr>
              <a:t>Future Improvement</a:t>
            </a:r>
            <a:endParaRPr lang="en-US" sz="2000" b="1" dirty="0">
              <a:solidFill>
                <a:schemeClr val="tx1"/>
              </a:solidFill>
              <a:latin typeface="Montserrat Black" panose="00000A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10E496-0B2C-DF62-83FC-D03DD649C1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941483"/>
            <a:ext cx="8311376" cy="3608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Adaptive Difficulty Using DQN Parameters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Adjust exploration rate and reward functions based on user performance.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Graphical User Interface (GUI)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Develop using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Tkinter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or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interactive gameplay.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Deep Q-Network (DQN) Architecture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Experiment with deeper networks, target networks, or Double DQN.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AI Performance Visualization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Show metrics like win/loss/draw counts, epsilon decay, and Q-value trends.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DQN Multiplayer Integration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Enable human vs. human and human vs. DQN gameplay, with online/LAN support.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Heatmap and Q-Value Visualizations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Visualize the agent's decision-making using Q-value heatmaps for each board state.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60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A1FDF9F-D981-55D5-B47B-A316B3080C1C}"/>
              </a:ext>
            </a:extLst>
          </p:cNvPr>
          <p:cNvSpPr txBox="1"/>
          <p:nvPr/>
        </p:nvSpPr>
        <p:spPr>
          <a:xfrm>
            <a:off x="3020120" y="656434"/>
            <a:ext cx="24960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Montserrat Black" panose="00000A00000000000000" pitchFamily="2" charset="0"/>
              </a:rPr>
              <a:t>Conclusion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9D4831-83AC-0156-F3B3-4B1C9B29CF57}"/>
              </a:ext>
            </a:extLst>
          </p:cNvPr>
          <p:cNvSpPr txBox="1"/>
          <p:nvPr/>
        </p:nvSpPr>
        <p:spPr>
          <a:xfrm>
            <a:off x="495300" y="1432415"/>
            <a:ext cx="8418242" cy="19926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DQN-Tac-Toe project successfully applies Deep Q-Networks (DQN) to create an AI agent for Tic-Tac-Toe, enabling human players to engage with the agent in a game setting. While the current version is console-based, it serves as a foundational implementation for reinforcement learning with deep learning techniques. Future improvements, including a graphical user interface (GUI), enhanced DQN architecture, real-time learning metrics visualization, and multiplayer support, will significantly enhance both functionality and user experience, making the game more interactive, stable, and adaptive to player performance.</a:t>
            </a:r>
          </a:p>
        </p:txBody>
      </p:sp>
    </p:spTree>
    <p:extLst>
      <p:ext uri="{BB962C8B-B14F-4D97-AF65-F5344CB8AC3E}">
        <p14:creationId xmlns:p14="http://schemas.microsoft.com/office/powerpoint/2010/main" val="3527788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1F6A1DE-CC2A-50DD-DCA7-821A7CB72EB0}"/>
              </a:ext>
            </a:extLst>
          </p:cNvPr>
          <p:cNvSpPr txBox="1"/>
          <p:nvPr/>
        </p:nvSpPr>
        <p:spPr>
          <a:xfrm>
            <a:off x="1965960" y="1556087"/>
            <a:ext cx="464422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Black" panose="00000A00000000000000" pitchFamily="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856703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p41"/>
          <p:cNvSpPr txBox="1">
            <a:spLocks noGrp="1"/>
          </p:cNvSpPr>
          <p:nvPr>
            <p:ph type="title"/>
          </p:nvPr>
        </p:nvSpPr>
        <p:spPr>
          <a:xfrm>
            <a:off x="3210375" y="706244"/>
            <a:ext cx="3116315" cy="7289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Introduction</a:t>
            </a:r>
            <a:endParaRPr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295469-30F0-8A05-3862-52BD16664652}"/>
              </a:ext>
            </a:extLst>
          </p:cNvPr>
          <p:cNvSpPr txBox="1"/>
          <p:nvPr/>
        </p:nvSpPr>
        <p:spPr>
          <a:xfrm>
            <a:off x="474842" y="1540695"/>
            <a:ext cx="76358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Tic-Tac-Toe is a classic two-player game played on a 3x3 grid, aiming to align three marks in a row. In this project, instead of traditional rule-based logic, we implemented a Deep Q-Network (DQN), a reinforcement learning technique that uses neural networks to approximate Q-values for decision-making. The AI agent trains by playing thousands of games against a random opponent, learning optimal strategies through rewards and penalties. The objective is to build a console-based Tic-Tac-Toe game where users can play against a DQN-powered AI that improves its gameplay over time through continuous learning.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69D819-C235-FDDC-A4CB-E02B8C97A0F7}"/>
              </a:ext>
            </a:extLst>
          </p:cNvPr>
          <p:cNvSpPr txBox="1"/>
          <p:nvPr/>
        </p:nvSpPr>
        <p:spPr>
          <a:xfrm>
            <a:off x="2857500" y="623351"/>
            <a:ext cx="33223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Montserrat Black" panose="00000A00000000000000" pitchFamily="2" charset="0"/>
              </a:rPr>
              <a:t>What is DQN?</a:t>
            </a:r>
            <a:endParaRPr lang="en-US" sz="2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C0940-525C-336A-10C9-ABFCE66CE03D}"/>
              </a:ext>
            </a:extLst>
          </p:cNvPr>
          <p:cNvSpPr txBox="1"/>
          <p:nvPr/>
        </p:nvSpPr>
        <p:spPr>
          <a:xfrm>
            <a:off x="975360" y="1648927"/>
            <a:ext cx="5608320" cy="1525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DQN stands for Deep Q-Network.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Combines Q-Learning with deep neural networks.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Learns optimal policies via interaction with environment.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in advanced AI like AlphaGo and Atari games.</a:t>
            </a:r>
          </a:p>
        </p:txBody>
      </p:sp>
    </p:spTree>
    <p:extLst>
      <p:ext uri="{BB962C8B-B14F-4D97-AF65-F5344CB8AC3E}">
        <p14:creationId xmlns:p14="http://schemas.microsoft.com/office/powerpoint/2010/main" val="153214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F121AB4-B8C6-2844-9099-8D49DABF8E83}"/>
              </a:ext>
            </a:extLst>
          </p:cNvPr>
          <p:cNvSpPr txBox="1"/>
          <p:nvPr/>
        </p:nvSpPr>
        <p:spPr>
          <a:xfrm>
            <a:off x="2893230" y="0"/>
            <a:ext cx="3357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Montserrat Black" panose="00000A00000000000000" pitchFamily="2" charset="0"/>
                <a:cs typeface="Times New Roman" panose="02020603050405020304" pitchFamily="18" charset="0"/>
              </a:rPr>
              <a:t>Background Study</a:t>
            </a: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6E6634F3-E14C-2172-33CD-B93DC0B79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504" y="411441"/>
            <a:ext cx="8243441" cy="4577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Tic-Tac-Toe is a well-known strategy game with a finite number of possible moves, making it an ideal testbed for AI learning.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Traditional AI approaches use Minimax algorithms, which exhaustively search all possible game states.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Instead of predefined rules, machine learning (ML) allows AI to learn optimal strategies through experience.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 (RL) enables an AI agent to learn by interacting with an environment and receiving rewards for good moves and penalties for bad ones.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Q-Networks (DQN), a deep reinforcement learning method, allow the AI to learn strategies through trial and error</a:t>
            </a: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DQN combines Q-Learning with neural networks to estimate the expected future rewards (Q-values) of actions in different states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Teaching AI to play games like Tic-Tac-Toe provides a foundation for developing more advanced AI systems.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AI learns by playing many games, receiving positive rewards for good moves and penalties for bad ones, improving over time.</a:t>
            </a:r>
            <a:endParaRPr lang="en-US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CEC1A88-512A-A045-9E86-3BF6396FFA1C}"/>
              </a:ext>
            </a:extLst>
          </p:cNvPr>
          <p:cNvSpPr txBox="1"/>
          <p:nvPr/>
        </p:nvSpPr>
        <p:spPr>
          <a:xfrm>
            <a:off x="3309124" y="0"/>
            <a:ext cx="199142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1"/>
                </a:solidFill>
                <a:latin typeface="Montserrat Black" panose="00000A00000000000000" pitchFamily="2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B9BC35-4AF8-175B-4202-6902540FE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302" y="694521"/>
            <a:ext cx="8002859" cy="3608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Offers hands-on experience with Deep Q-Networks (DQN), combining neural networks with reinforcement learning.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Demonstrates how an AI agent can learn optimal strategies through self-play and reward feedback, not hardcoded rules.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Unlike traditional Q-learning, DQN handles larger state-action spaces efficiently using deep learning.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Reinforces understanding of exploration (ε-greedy), experience replay, and target networks—core DQN concepts.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DQN is widely used in advanced AI applications such as playing Atari games, robotics, and real-time decision-making.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Observing how an AI improves through episodes and learns to win more often is highly motivating.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Bridges the gap between academic ML knowledge and real-world AI problem-solving.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A178CA7-889A-0DDB-7589-E47D02C37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0424" y="633132"/>
            <a:ext cx="7897376" cy="677507"/>
          </a:xfrm>
        </p:spPr>
        <p:txBody>
          <a:bodyPr/>
          <a:lstStyle/>
          <a:p>
            <a:r>
              <a:rPr lang="en-US" sz="2800" dirty="0">
                <a:latin typeface="Montserrat Black" panose="00000A00000000000000" pitchFamily="2" charset="0"/>
              </a:rPr>
              <a:t>Why Choose DQN over Q-Learning?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9C8EB4-D48F-5FB8-AB6A-C7BE66F088C9}"/>
              </a:ext>
            </a:extLst>
          </p:cNvPr>
          <p:cNvSpPr txBox="1"/>
          <p:nvPr/>
        </p:nvSpPr>
        <p:spPr>
          <a:xfrm>
            <a:off x="640080" y="1841483"/>
            <a:ext cx="5158740" cy="199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Scalability to Complex Problems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Learning from Raw Input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Improved Stability and Convergence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Generalization Across States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Enhanced Exploration with Epsilon Decay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Efficient Learning with Deep Networks</a:t>
            </a:r>
          </a:p>
        </p:txBody>
      </p:sp>
    </p:spTree>
    <p:extLst>
      <p:ext uri="{BB962C8B-B14F-4D97-AF65-F5344CB8AC3E}">
        <p14:creationId xmlns:p14="http://schemas.microsoft.com/office/powerpoint/2010/main" val="3387414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B306-B6D6-1BAC-8364-A74F9E6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78" y="353646"/>
            <a:ext cx="7704000" cy="572700"/>
          </a:xfrm>
        </p:spPr>
        <p:txBody>
          <a:bodyPr/>
          <a:lstStyle/>
          <a:p>
            <a:r>
              <a:rPr lang="en-US" sz="2800" b="1" dirty="0"/>
              <a:t>Results</a:t>
            </a:r>
            <a:endParaRPr lang="en-US" sz="4400" dirty="0"/>
          </a:p>
        </p:txBody>
      </p:sp>
      <p:pic>
        <p:nvPicPr>
          <p:cNvPr id="8" name="Picture 7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A36F9589-4643-8F57-F39D-84039E98B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235" y="1085383"/>
            <a:ext cx="3999569" cy="3181816"/>
          </a:xfrm>
          <a:prstGeom prst="rect">
            <a:avLst/>
          </a:prstGeom>
        </p:spPr>
      </p:pic>
      <p:pic>
        <p:nvPicPr>
          <p:cNvPr id="10" name="Picture 9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AB142D42-E46A-8E48-3CC2-AEDF11880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74" y="1085385"/>
            <a:ext cx="4148254" cy="31818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06C88D-BD96-B63D-86EF-351A73D4A44A}"/>
              </a:ext>
            </a:extLst>
          </p:cNvPr>
          <p:cNvSpPr txBox="1"/>
          <p:nvPr/>
        </p:nvSpPr>
        <p:spPr>
          <a:xfrm>
            <a:off x="1174595" y="4442406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1: Playing Scenario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D9911F-B9DB-1CC8-056C-071D07995A97}"/>
              </a:ext>
            </a:extLst>
          </p:cNvPr>
          <p:cNvSpPr txBox="1"/>
          <p:nvPr/>
        </p:nvSpPr>
        <p:spPr>
          <a:xfrm>
            <a:off x="5675970" y="4442405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2: Playing Scenario 2</a:t>
            </a:r>
          </a:p>
        </p:txBody>
      </p:sp>
    </p:spTree>
    <p:extLst>
      <p:ext uri="{BB962C8B-B14F-4D97-AF65-F5344CB8AC3E}">
        <p14:creationId xmlns:p14="http://schemas.microsoft.com/office/powerpoint/2010/main" val="2952099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B306-B6D6-1BAC-8364-A74F9E6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78" y="353646"/>
            <a:ext cx="7704000" cy="572700"/>
          </a:xfrm>
        </p:spPr>
        <p:txBody>
          <a:bodyPr/>
          <a:lstStyle/>
          <a:p>
            <a:r>
              <a:rPr lang="en-US" sz="2800" b="1" dirty="0"/>
              <a:t>Results</a:t>
            </a:r>
            <a:endParaRPr lang="en-US" sz="4400" dirty="0"/>
          </a:p>
        </p:txBody>
      </p:sp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0A4555ED-3F2D-21DA-5E00-76AAC62BA8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14" y="1129990"/>
            <a:ext cx="4213108" cy="3211551"/>
          </a:xfrm>
          <a:prstGeom prst="rect">
            <a:avLst/>
          </a:prstGeom>
        </p:spPr>
      </p:pic>
      <p:pic>
        <p:nvPicPr>
          <p:cNvPr id="9" name="Picture 8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1367468D-EFA2-E158-9EFD-EE89CBAAB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840" y="1129990"/>
            <a:ext cx="3960346" cy="32115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F6B08AF-3499-9AA3-3108-2963E8A06176}"/>
              </a:ext>
            </a:extLst>
          </p:cNvPr>
          <p:cNvSpPr txBox="1"/>
          <p:nvPr/>
        </p:nvSpPr>
        <p:spPr>
          <a:xfrm>
            <a:off x="1092819" y="448207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3: Playing Scenario 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EBED60-9785-DC2B-F13D-D343BBC98640}"/>
              </a:ext>
            </a:extLst>
          </p:cNvPr>
          <p:cNvSpPr txBox="1"/>
          <p:nvPr/>
        </p:nvSpPr>
        <p:spPr>
          <a:xfrm>
            <a:off x="5789956" y="4482076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4: Playing Scenario 4</a:t>
            </a:r>
          </a:p>
        </p:txBody>
      </p:sp>
    </p:spTree>
    <p:extLst>
      <p:ext uri="{BB962C8B-B14F-4D97-AF65-F5344CB8AC3E}">
        <p14:creationId xmlns:p14="http://schemas.microsoft.com/office/powerpoint/2010/main" val="2538923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9B306-B6D6-1BAC-8364-A74F9E640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278" y="353646"/>
            <a:ext cx="7704000" cy="572700"/>
          </a:xfrm>
        </p:spPr>
        <p:txBody>
          <a:bodyPr/>
          <a:lstStyle/>
          <a:p>
            <a:r>
              <a:rPr lang="en-US" sz="2800" b="1" dirty="0"/>
              <a:t>Results</a:t>
            </a:r>
            <a:endParaRPr lang="en-US" sz="4400" dirty="0"/>
          </a:p>
        </p:txBody>
      </p:sp>
      <p:pic>
        <p:nvPicPr>
          <p:cNvPr id="4" name="Picture 3" descr="A screenshot of a computer code&#10;&#10;AI-generated content may be incorrect.">
            <a:extLst>
              <a:ext uri="{FF2B5EF4-FFF2-40B4-BE49-F238E27FC236}">
                <a16:creationId xmlns:a16="http://schemas.microsoft.com/office/drawing/2014/main" id="{7980D023-4F9B-BFEB-8C3D-DFE9C4B41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13" y="1262056"/>
            <a:ext cx="4127257" cy="3101788"/>
          </a:xfrm>
          <a:prstGeom prst="rect">
            <a:avLst/>
          </a:prstGeom>
        </p:spPr>
      </p:pic>
      <p:pic>
        <p:nvPicPr>
          <p:cNvPr id="6" name="Picture 5" descr="A graph of a number of people&#10;&#10;AI-generated content may be incorrect.">
            <a:extLst>
              <a:ext uri="{FF2B5EF4-FFF2-40B4-BE49-F238E27FC236}">
                <a16:creationId xmlns:a16="http://schemas.microsoft.com/office/drawing/2014/main" id="{355C4BCF-9836-B154-3C70-443E8377E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2056"/>
            <a:ext cx="4222167" cy="31017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0454BF-8477-22BA-4434-F57EEBEEC3F7}"/>
              </a:ext>
            </a:extLst>
          </p:cNvPr>
          <p:cNvSpPr txBox="1"/>
          <p:nvPr/>
        </p:nvSpPr>
        <p:spPr>
          <a:xfrm>
            <a:off x="1121684" y="4482077"/>
            <a:ext cx="22381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5: Playing Scenario 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E8C0D6-159E-8335-7BC4-886AC5C8A650}"/>
              </a:ext>
            </a:extLst>
          </p:cNvPr>
          <p:cNvSpPr txBox="1"/>
          <p:nvPr/>
        </p:nvSpPr>
        <p:spPr>
          <a:xfrm>
            <a:off x="4371278" y="4482076"/>
            <a:ext cx="4692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6: </a:t>
            </a:r>
            <a:r>
              <a:rPr lang="en-US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Average Q-values per Episode during DQN Training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58952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767</Words>
  <Application>Microsoft Office PowerPoint</Application>
  <PresentationFormat>On-screen Show (16:9)</PresentationFormat>
  <Paragraphs>57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PT Sans</vt:lpstr>
      <vt:lpstr>Montserrat Black</vt:lpstr>
      <vt:lpstr>Wingdings</vt:lpstr>
      <vt:lpstr>Times New Roman</vt:lpstr>
      <vt:lpstr>Montserrat</vt:lpstr>
      <vt:lpstr>Bebas Neue</vt:lpstr>
      <vt:lpstr>Artificial Intelligence (AI) Technology Consulting by Slidesgo</vt:lpstr>
      <vt:lpstr>Play to Learn: Tic-Tac-Toe Using Deep Q-Network</vt:lpstr>
      <vt:lpstr>Introduction</vt:lpstr>
      <vt:lpstr>PowerPoint Presentation</vt:lpstr>
      <vt:lpstr>PowerPoint Presentation</vt:lpstr>
      <vt:lpstr>PowerPoint Presentation</vt:lpstr>
      <vt:lpstr>PowerPoint Presentation</vt:lpstr>
      <vt:lpstr>Results</vt:lpstr>
      <vt:lpstr>Results</vt:lpstr>
      <vt:lpstr>Results</vt:lpstr>
      <vt:lpstr>Results</vt:lpstr>
      <vt:lpstr>Results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Jayed Bin Harez</cp:lastModifiedBy>
  <cp:revision>14</cp:revision>
  <dcterms:modified xsi:type="dcterms:W3CDTF">2025-04-19T12:03:20Z</dcterms:modified>
</cp:coreProperties>
</file>